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4" autoAdjust="0"/>
  </p:normalViewPr>
  <p:slideViewPr>
    <p:cSldViewPr>
      <p:cViewPr varScale="1">
        <p:scale>
          <a:sx n="120" d="100"/>
          <a:sy n="120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29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7C75A-F169-4983-8115-39560CBE0C35}" type="datetimeFigureOut">
              <a:rPr lang="en-AU" smtClean="0"/>
              <a:pPr/>
              <a:t>29/08/2012</a:t>
            </a:fld>
            <a:endParaRPr lang="en-AU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AU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14E44-0ACB-4FFE-ADCA-BF22FE82655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AU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AU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668F-3829-4423-84EC-810129A62B3A}" type="datetimeFigureOut">
              <a:rPr lang="en-AU" smtClean="0"/>
              <a:pPr/>
              <a:t>29/08/2012</a:t>
            </a:fld>
            <a:endParaRPr lang="en-AU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01EE-F3D5-428C-9D07-C0FA29F390B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AU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AU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668F-3829-4423-84EC-810129A62B3A}" type="datetimeFigureOut">
              <a:rPr lang="en-AU" smtClean="0"/>
              <a:pPr/>
              <a:t>29/08/2012</a:t>
            </a:fld>
            <a:endParaRPr lang="en-AU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01EE-F3D5-428C-9D07-C0FA29F390B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AU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AU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668F-3829-4423-84EC-810129A62B3A}" type="datetimeFigureOut">
              <a:rPr lang="en-AU" smtClean="0"/>
              <a:pPr/>
              <a:t>29/08/2012</a:t>
            </a:fld>
            <a:endParaRPr lang="en-AU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01EE-F3D5-428C-9D07-C0FA29F390B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AU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AU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668F-3829-4423-84EC-810129A62B3A}" type="datetimeFigureOut">
              <a:rPr lang="en-AU" smtClean="0"/>
              <a:pPr/>
              <a:t>29/08/2012</a:t>
            </a:fld>
            <a:endParaRPr lang="en-AU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01EE-F3D5-428C-9D07-C0FA29F390B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AU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668F-3829-4423-84EC-810129A62B3A}" type="datetimeFigureOut">
              <a:rPr lang="en-AU" smtClean="0"/>
              <a:pPr/>
              <a:t>29/08/2012</a:t>
            </a:fld>
            <a:endParaRPr lang="en-AU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01EE-F3D5-428C-9D07-C0FA29F390B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AU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AU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AU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668F-3829-4423-84EC-810129A62B3A}" type="datetimeFigureOut">
              <a:rPr lang="en-AU" smtClean="0"/>
              <a:pPr/>
              <a:t>29/08/2012</a:t>
            </a:fld>
            <a:endParaRPr lang="en-AU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01EE-F3D5-428C-9D07-C0FA29F390B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AU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AU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AU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668F-3829-4423-84EC-810129A62B3A}" type="datetimeFigureOut">
              <a:rPr lang="en-AU" smtClean="0"/>
              <a:pPr/>
              <a:t>29/08/2012</a:t>
            </a:fld>
            <a:endParaRPr lang="en-AU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01EE-F3D5-428C-9D07-C0FA29F390B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AU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668F-3829-4423-84EC-810129A62B3A}" type="datetimeFigureOut">
              <a:rPr lang="en-AU" smtClean="0"/>
              <a:pPr/>
              <a:t>29/08/2012</a:t>
            </a:fld>
            <a:endParaRPr lang="en-AU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01EE-F3D5-428C-9D07-C0FA29F390B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668F-3829-4423-84EC-810129A62B3A}" type="datetimeFigureOut">
              <a:rPr lang="en-AU" smtClean="0"/>
              <a:pPr/>
              <a:t>29/08/2012</a:t>
            </a:fld>
            <a:endParaRPr lang="en-AU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01EE-F3D5-428C-9D07-C0FA29F390B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AU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AU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668F-3829-4423-84EC-810129A62B3A}" type="datetimeFigureOut">
              <a:rPr lang="en-AU" smtClean="0"/>
              <a:pPr/>
              <a:t>29/08/2012</a:t>
            </a:fld>
            <a:endParaRPr lang="en-AU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01EE-F3D5-428C-9D07-C0FA29F390B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AU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668F-3829-4423-84EC-810129A62B3A}" type="datetimeFigureOut">
              <a:rPr lang="en-AU" smtClean="0"/>
              <a:pPr/>
              <a:t>29/08/2012</a:t>
            </a:fld>
            <a:endParaRPr lang="en-AU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01EE-F3D5-428C-9D07-C0FA29F390B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ork\creative\Presso\Corporate\brand-n-swish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" y="0"/>
            <a:ext cx="9143999" cy="6863876"/>
          </a:xfrm>
          <a:prstGeom prst="rect">
            <a:avLst/>
          </a:prstGeom>
          <a:noFill/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en-AU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AU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136" y="6564883"/>
            <a:ext cx="2133600" cy="248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1668F-3829-4423-84EC-810129A62B3A}" type="datetimeFigureOut">
              <a:rPr lang="en-AU" smtClean="0"/>
              <a:pPr/>
              <a:t>29/08/2012</a:t>
            </a:fld>
            <a:endParaRPr lang="en-AU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572374"/>
            <a:ext cx="2895600" cy="24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804248" y="6552728"/>
            <a:ext cx="946448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B01EE-F3D5-428C-9D07-C0FA29F390B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xense.com/display/cust/User+Roles" TargetMode="External"/><Relationship Id="rId2" Type="http://schemas.openxmlformats.org/officeDocument/2006/relationships/hyperlink" Target="https://jira.cxense.com/browse/CXAD-225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Creating an Agency</a:t>
            </a:r>
            <a:endParaRPr lang="en-AU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Delivered as: CXAD-2868</a:t>
            </a:r>
            <a:endParaRPr lang="en-A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2400" dirty="0" smtClean="0">
                <a:latin typeface="+mj-lt"/>
              </a:rPr>
              <a:t>Agency Users </a:t>
            </a:r>
          </a:p>
          <a:p>
            <a:r>
              <a:rPr lang="en-AU" sz="1800" dirty="0" smtClean="0">
                <a:latin typeface="+mj-lt"/>
              </a:rPr>
              <a:t>Must have at least one ‘Account Manager Role’ (Advertising &amp;/or Publishing)</a:t>
            </a:r>
          </a:p>
          <a:p>
            <a:r>
              <a:rPr lang="en-AU" sz="1800" dirty="0" smtClean="0">
                <a:latin typeface="+mj-lt"/>
              </a:rPr>
              <a:t>Can ‘Manage Users’ &amp; Masquerade (Temporary Folder Access)</a:t>
            </a:r>
            <a:endParaRPr lang="en-AU" sz="1800" dirty="0" smtClean="0">
              <a:latin typeface="+mj-lt"/>
            </a:endParaRPr>
          </a:p>
          <a:p>
            <a:r>
              <a:rPr lang="en-AU" sz="1800" dirty="0" smtClean="0">
                <a:latin typeface="+mj-lt"/>
              </a:rPr>
              <a:t>Cannot access their sub network  </a:t>
            </a:r>
            <a:r>
              <a:rPr lang="en-AU" sz="1800" dirty="0" smtClean="0">
                <a:latin typeface="+mj-lt"/>
              </a:rPr>
              <a:t>Accounts /Campaigns directly</a:t>
            </a:r>
            <a:endParaRPr lang="en-AU" sz="1800" dirty="0" smtClean="0">
              <a:latin typeface="+mj-lt"/>
            </a:endParaRPr>
          </a:p>
          <a:p>
            <a:r>
              <a:rPr lang="en-AU" sz="1800" dirty="0" smtClean="0">
                <a:latin typeface="+mj-lt"/>
              </a:rPr>
              <a:t>Cannot view any Data extracts (and therefore financial account data  - with the exception of </a:t>
            </a:r>
            <a:r>
              <a:rPr lang="en-AU" sz="1800" dirty="0" smtClean="0">
                <a:latin typeface="+mj-lt"/>
              </a:rPr>
              <a:t>any </a:t>
            </a:r>
            <a:r>
              <a:rPr lang="en-AU" sz="1800" dirty="0" smtClean="0">
                <a:latin typeface="+mj-lt"/>
              </a:rPr>
              <a:t>data present in their System (Network) Reports</a:t>
            </a:r>
          </a:p>
          <a:p>
            <a:r>
              <a:rPr lang="en-AU" sz="1800" dirty="0" smtClean="0">
                <a:latin typeface="+mj-lt"/>
              </a:rPr>
              <a:t>Can only see financial Data </a:t>
            </a:r>
            <a:r>
              <a:rPr lang="en-AU" sz="1800" dirty="0" smtClean="0"/>
              <a:t>for </a:t>
            </a:r>
            <a:r>
              <a:rPr lang="en-AU" sz="1800" dirty="0" smtClean="0"/>
              <a:t>CPM &amp; CPC if configured via column visibility to do so</a:t>
            </a:r>
            <a:endParaRPr lang="en-AU" sz="1800" dirty="0" smtClean="0"/>
          </a:p>
          <a:p>
            <a:r>
              <a:rPr lang="en-AU" sz="1800" dirty="0" smtClean="0"/>
              <a:t>Brokers cannot see the </a:t>
            </a:r>
            <a:r>
              <a:rPr lang="en-AU" sz="1800" i="1" dirty="0" smtClean="0"/>
              <a:t>aggregate</a:t>
            </a:r>
            <a:r>
              <a:rPr lang="en-AU" sz="1800" dirty="0" smtClean="0"/>
              <a:t> </a:t>
            </a:r>
            <a:r>
              <a:rPr lang="en-AU" sz="1800" i="1" dirty="0" smtClean="0"/>
              <a:t>of the Agency’s network </a:t>
            </a:r>
            <a:r>
              <a:rPr lang="en-AU" sz="1800" dirty="0" smtClean="0"/>
              <a:t>in their </a:t>
            </a:r>
            <a:r>
              <a:rPr lang="en-AU" sz="1800" dirty="0" err="1" smtClean="0"/>
              <a:t>SAPr</a:t>
            </a:r>
            <a:r>
              <a:rPr lang="en-AU" sz="1800" dirty="0" smtClean="0"/>
              <a:t>, until delivery of </a:t>
            </a:r>
            <a:r>
              <a:rPr lang="en-AU" sz="1800" dirty="0" smtClean="0">
                <a:hlinkClick r:id="rId2"/>
              </a:rPr>
              <a:t>CXAD-2257</a:t>
            </a:r>
            <a:r>
              <a:rPr lang="en-AU" sz="1800" dirty="0" smtClean="0"/>
              <a:t> (Stacked view within </a:t>
            </a:r>
            <a:r>
              <a:rPr lang="en-AU" sz="1800" dirty="0" err="1" smtClean="0"/>
              <a:t>SAPr</a:t>
            </a:r>
            <a:r>
              <a:rPr lang="en-AU" sz="1800" dirty="0" smtClean="0"/>
              <a:t> &amp; </a:t>
            </a:r>
            <a:r>
              <a:rPr lang="en-AU" sz="1800" dirty="0" err="1" smtClean="0"/>
              <a:t>SPPr</a:t>
            </a:r>
            <a:r>
              <a:rPr lang="en-AU" sz="1800" dirty="0" smtClean="0"/>
              <a:t> reports). </a:t>
            </a:r>
            <a:endParaRPr lang="en-AU" sz="1800" dirty="0" smtClean="0"/>
          </a:p>
          <a:p>
            <a:r>
              <a:rPr lang="en-AU" sz="1800" dirty="0" smtClean="0"/>
              <a:t>Broker will continue to see the Agency’s direct </a:t>
            </a:r>
            <a:r>
              <a:rPr lang="en-AU" sz="1800" i="1" dirty="0" smtClean="0"/>
              <a:t>Advertising/ Publishing </a:t>
            </a:r>
            <a:r>
              <a:rPr lang="en-AU" sz="1800" dirty="0" smtClean="0"/>
              <a:t>(by viewing </a:t>
            </a:r>
            <a:r>
              <a:rPr lang="en-AU" sz="1800" dirty="0" err="1" smtClean="0"/>
              <a:t>SAPr</a:t>
            </a:r>
            <a:r>
              <a:rPr lang="en-AU" sz="1800" dirty="0" smtClean="0"/>
              <a:t> and the ‘</a:t>
            </a:r>
            <a:r>
              <a:rPr lang="en-AU" sz="1800" dirty="0" err="1" smtClean="0"/>
              <a:t>agencyName</a:t>
            </a:r>
            <a:r>
              <a:rPr lang="en-AU" sz="1800" dirty="0" smtClean="0"/>
              <a:t> _</a:t>
            </a:r>
            <a:r>
              <a:rPr lang="en-AU" sz="1800" dirty="0" err="1" smtClean="0"/>
              <a:t>homefolder</a:t>
            </a:r>
            <a:r>
              <a:rPr lang="en-AU" sz="1800" dirty="0" smtClean="0"/>
              <a:t>’ item) before and after </a:t>
            </a:r>
            <a:r>
              <a:rPr lang="en-AU" sz="1800" dirty="0" smtClean="0">
                <a:hlinkClick r:id="rId2"/>
              </a:rPr>
              <a:t>CXAD-2257</a:t>
            </a:r>
            <a:r>
              <a:rPr lang="en-AU" sz="1800" dirty="0" smtClean="0"/>
              <a:t>.</a:t>
            </a:r>
          </a:p>
          <a:p>
            <a:r>
              <a:rPr lang="en-AU" sz="1800" dirty="0" smtClean="0"/>
              <a:t>Further information regarding the Agency Role can be found on the wiki:</a:t>
            </a:r>
            <a:br>
              <a:rPr lang="en-AU" sz="1800" dirty="0" smtClean="0"/>
            </a:br>
            <a:r>
              <a:rPr lang="en-AU" sz="1800" dirty="0" smtClean="0">
                <a:solidFill>
                  <a:srgbClr val="4BACC6"/>
                </a:solidFill>
                <a:hlinkClick r:id="rId3"/>
              </a:rPr>
              <a:t> https://wiki.cxense.com/display/cust/User+Roles</a:t>
            </a:r>
            <a:endParaRPr lang="en-AU" sz="1800" dirty="0" smtClean="0">
              <a:solidFill>
                <a:srgbClr val="4BACC6"/>
              </a:solidFill>
            </a:endParaRPr>
          </a:p>
          <a:p>
            <a:endParaRPr lang="en-AU" sz="1800" dirty="0">
              <a:latin typeface="+mj-l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Further Notes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Create new User</a:t>
            </a:r>
            <a:endParaRPr lang="en-AU" dirty="0"/>
          </a:p>
        </p:txBody>
      </p:sp>
      <p:pic>
        <p:nvPicPr>
          <p:cNvPr id="4" name="Plassholder for innhold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6942869" cy="3906051"/>
          </a:xfrm>
        </p:spPr>
      </p:pic>
      <p:sp>
        <p:nvSpPr>
          <p:cNvPr id="5" name="TekstSylinder 4"/>
          <p:cNvSpPr txBox="1"/>
          <p:nvPr/>
        </p:nvSpPr>
        <p:spPr>
          <a:xfrm>
            <a:off x="5724128" y="4293096"/>
            <a:ext cx="288032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Broker User Navigates to Manage &gt; Create User</a:t>
            </a:r>
            <a:endParaRPr lang="en-AU" dirty="0"/>
          </a:p>
        </p:txBody>
      </p:sp>
      <p:cxnSp>
        <p:nvCxnSpPr>
          <p:cNvPr id="6" name="Rett pil 5"/>
          <p:cNvCxnSpPr/>
          <p:nvPr/>
        </p:nvCxnSpPr>
        <p:spPr>
          <a:xfrm flipH="1" flipV="1">
            <a:off x="3275856" y="3501008"/>
            <a:ext cx="2448273" cy="792088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Creating </a:t>
            </a:r>
            <a:r>
              <a:rPr lang="en-AU" dirty="0" smtClean="0"/>
              <a:t>a new Agency</a:t>
            </a:r>
            <a:endParaRPr lang="en-AU" dirty="0"/>
          </a:p>
        </p:txBody>
      </p:sp>
      <p:pic>
        <p:nvPicPr>
          <p:cNvPr id="4" name="Plassholder for innhold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6867633" cy="3925132"/>
          </a:xfrm>
        </p:spPr>
      </p:pic>
      <p:sp>
        <p:nvSpPr>
          <p:cNvPr id="6" name="TekstSylinder 5"/>
          <p:cNvSpPr txBox="1"/>
          <p:nvPr/>
        </p:nvSpPr>
        <p:spPr>
          <a:xfrm>
            <a:off x="5004048" y="3212976"/>
            <a:ext cx="2880320" cy="923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Enter the Agency’s Name, or a particular representative’s name</a:t>
            </a:r>
            <a:endParaRPr lang="en-AU" dirty="0"/>
          </a:p>
        </p:txBody>
      </p:sp>
      <p:cxnSp>
        <p:nvCxnSpPr>
          <p:cNvPr id="7" name="Rett pil 6"/>
          <p:cNvCxnSpPr/>
          <p:nvPr/>
        </p:nvCxnSpPr>
        <p:spPr>
          <a:xfrm flipH="1">
            <a:off x="2195736" y="3429000"/>
            <a:ext cx="2808313" cy="72008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Creating </a:t>
            </a:r>
            <a:r>
              <a:rPr lang="en-AU" dirty="0" smtClean="0"/>
              <a:t>a new Agency</a:t>
            </a:r>
            <a:endParaRPr lang="en-AU" dirty="0"/>
          </a:p>
        </p:txBody>
      </p:sp>
      <p:pic>
        <p:nvPicPr>
          <p:cNvPr id="4" name="Plassholder for innhold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625461" cy="4536504"/>
          </a:xfrm>
        </p:spPr>
      </p:pic>
      <p:sp>
        <p:nvSpPr>
          <p:cNvPr id="6" name="TekstSylinder 5"/>
          <p:cNvSpPr txBox="1"/>
          <p:nvPr/>
        </p:nvSpPr>
        <p:spPr>
          <a:xfrm>
            <a:off x="2627784" y="3861048"/>
            <a:ext cx="2232248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1) Select Agency User</a:t>
            </a:r>
            <a:endParaRPr lang="en-AU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364088" y="2996952"/>
            <a:ext cx="3600400" cy="147732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2) Set the ‘Type’ of </a:t>
            </a:r>
            <a:r>
              <a:rPr lang="en-AU" dirty="0" smtClean="0"/>
              <a:t>Agency by also selecting one of;</a:t>
            </a:r>
            <a:endParaRPr lang="en-AU" dirty="0" smtClean="0"/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dirty="0" smtClean="0"/>
              <a:t> Advertising </a:t>
            </a:r>
            <a:r>
              <a:rPr lang="en-AU" dirty="0" smtClean="0"/>
              <a:t>Account Manager 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dirty="0" smtClean="0"/>
              <a:t> Publishing  </a:t>
            </a:r>
            <a:r>
              <a:rPr lang="en-AU" dirty="0" smtClean="0"/>
              <a:t>Account Manager</a:t>
            </a:r>
          </a:p>
          <a:p>
            <a:r>
              <a:rPr lang="en-AU" b="1" dirty="0" smtClean="0"/>
              <a:t>(Advertising agency </a:t>
            </a:r>
            <a:r>
              <a:rPr lang="en-AU" b="1" dirty="0" smtClean="0"/>
              <a:t>shown here)</a:t>
            </a:r>
            <a:endParaRPr lang="en-AU" b="1" dirty="0"/>
          </a:p>
        </p:txBody>
      </p:sp>
      <p:cxnSp>
        <p:nvCxnSpPr>
          <p:cNvPr id="7" name="Rett pil 6"/>
          <p:cNvCxnSpPr/>
          <p:nvPr/>
        </p:nvCxnSpPr>
        <p:spPr>
          <a:xfrm flipH="1">
            <a:off x="1835696" y="3933056"/>
            <a:ext cx="792088" cy="0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H="1">
            <a:off x="2483768" y="3284984"/>
            <a:ext cx="2880320" cy="360040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Agency User</a:t>
            </a:r>
            <a:endParaRPr lang="en-AU" dirty="0"/>
          </a:p>
        </p:txBody>
      </p:sp>
      <p:pic>
        <p:nvPicPr>
          <p:cNvPr id="4" name="Plassholder for innhold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283710" cy="5040560"/>
          </a:xfrm>
        </p:spPr>
      </p:pic>
      <p:sp>
        <p:nvSpPr>
          <p:cNvPr id="6" name="TekstSylinder 5"/>
          <p:cNvSpPr txBox="1"/>
          <p:nvPr/>
        </p:nvSpPr>
        <p:spPr>
          <a:xfrm>
            <a:off x="4499993" y="2852936"/>
            <a:ext cx="4176464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1) Agency User receives authentication email with URL</a:t>
            </a:r>
            <a:endParaRPr lang="en-AU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499993" y="3635732"/>
            <a:ext cx="4176460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2) Agency User Clicks URL in their Email</a:t>
            </a:r>
            <a:endParaRPr lang="en-AU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499993" y="4149080"/>
            <a:ext cx="4176460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3) Agency User fills in User Details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New Agency </a:t>
            </a:r>
            <a:r>
              <a:rPr lang="en-AU" dirty="0" smtClean="0"/>
              <a:t>User can create</a:t>
            </a:r>
            <a:br>
              <a:rPr lang="en-AU" dirty="0" smtClean="0"/>
            </a:br>
            <a:r>
              <a:rPr lang="en-AU" dirty="0" smtClean="0"/>
              <a:t>Customers / Clients</a:t>
            </a:r>
            <a:endParaRPr lang="en-AU" dirty="0"/>
          </a:p>
        </p:txBody>
      </p:sp>
      <p:pic>
        <p:nvPicPr>
          <p:cNvPr id="4" name="Plassholder for innhold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283710" cy="4558645"/>
          </a:xfrm>
        </p:spPr>
      </p:pic>
      <p:sp>
        <p:nvSpPr>
          <p:cNvPr id="6" name="TekstSylinder 5"/>
          <p:cNvSpPr txBox="1"/>
          <p:nvPr/>
        </p:nvSpPr>
        <p:spPr>
          <a:xfrm>
            <a:off x="4826153" y="2998693"/>
            <a:ext cx="3850303" cy="646331"/>
          </a:xfrm>
          <a:prstGeom prst="rect">
            <a:avLst/>
          </a:prstGeom>
          <a:ln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1) Agency User Can Create ‘Sub Groups’ or ‘Sub Networks’ </a:t>
            </a:r>
            <a:endParaRPr lang="en-AU" dirty="0"/>
          </a:p>
        </p:txBody>
      </p:sp>
      <p:cxnSp>
        <p:nvCxnSpPr>
          <p:cNvPr id="8" name="Rett pil 7"/>
          <p:cNvCxnSpPr>
            <a:stCxn id="6" idx="1"/>
          </p:cNvCxnSpPr>
          <p:nvPr/>
        </p:nvCxnSpPr>
        <p:spPr>
          <a:xfrm flipH="1">
            <a:off x="3813792" y="3321859"/>
            <a:ext cx="1012361" cy="35133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Agency User</a:t>
            </a:r>
            <a:endParaRPr lang="en-AU" dirty="0"/>
          </a:p>
        </p:txBody>
      </p:sp>
      <p:pic>
        <p:nvPicPr>
          <p:cNvPr id="4" name="Plassholder for innhold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1862"/>
            <a:ext cx="8597791" cy="3751394"/>
          </a:xfrm>
        </p:spPr>
      </p:pic>
      <p:sp>
        <p:nvSpPr>
          <p:cNvPr id="6" name="TekstSylinder 5"/>
          <p:cNvSpPr txBox="1"/>
          <p:nvPr/>
        </p:nvSpPr>
        <p:spPr>
          <a:xfrm>
            <a:off x="2051720" y="4509120"/>
            <a:ext cx="5112568" cy="175432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Agency User can view appropriate System Reports; 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</a:t>
            </a:r>
            <a:r>
              <a:rPr lang="en-AU" dirty="0" err="1" smtClean="0"/>
              <a:t>SAPr</a:t>
            </a:r>
            <a:r>
              <a:rPr lang="en-AU" dirty="0" smtClean="0"/>
              <a:t> for </a:t>
            </a:r>
            <a:r>
              <a:rPr lang="en-AU" b="1" dirty="0" smtClean="0"/>
              <a:t>Advertising</a:t>
            </a:r>
            <a:r>
              <a:rPr lang="en-AU" dirty="0" smtClean="0"/>
              <a:t> </a:t>
            </a:r>
            <a:r>
              <a:rPr lang="en-AU" b="1" dirty="0" smtClean="0"/>
              <a:t>Agency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SPPR for </a:t>
            </a:r>
            <a:r>
              <a:rPr lang="en-AU" b="1" dirty="0" smtClean="0"/>
              <a:t>Publisher Agencies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along with the default Reports: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Advertising Performance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 Publishing Performance</a:t>
            </a:r>
            <a:endParaRPr lang="en-AU" dirty="0"/>
          </a:p>
        </p:txBody>
      </p:sp>
      <p:cxnSp>
        <p:nvCxnSpPr>
          <p:cNvPr id="7" name="Rett pil 6"/>
          <p:cNvCxnSpPr/>
          <p:nvPr/>
        </p:nvCxnSpPr>
        <p:spPr>
          <a:xfrm flipH="1" flipV="1">
            <a:off x="5436096" y="3861048"/>
            <a:ext cx="1" cy="648072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H="1" flipV="1">
            <a:off x="971601" y="3824173"/>
            <a:ext cx="1080119" cy="2125107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Agency User</a:t>
            </a:r>
            <a:endParaRPr lang="en-AU" dirty="0"/>
          </a:p>
        </p:txBody>
      </p:sp>
      <p:pic>
        <p:nvPicPr>
          <p:cNvPr id="4" name="Plassholder for innhold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840125" cy="4909618"/>
          </a:xfrm>
        </p:spPr>
      </p:pic>
      <p:sp>
        <p:nvSpPr>
          <p:cNvPr id="6" name="TekstSylinder 5"/>
          <p:cNvSpPr txBox="1"/>
          <p:nvPr/>
        </p:nvSpPr>
        <p:spPr>
          <a:xfrm>
            <a:off x="2483768" y="4726885"/>
            <a:ext cx="4320480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AU" dirty="0" err="1" smtClean="0"/>
              <a:t>SAPr</a:t>
            </a:r>
            <a:r>
              <a:rPr lang="en-AU" dirty="0" smtClean="0"/>
              <a:t> (or SPPR for Publisher Agencies) shows all sub Advertisers / Sub Networks.</a:t>
            </a:r>
            <a:endParaRPr lang="en-AU" dirty="0"/>
          </a:p>
        </p:txBody>
      </p:sp>
      <p:sp>
        <p:nvSpPr>
          <p:cNvPr id="5" name="TekstSylinder 4"/>
          <p:cNvSpPr txBox="1"/>
          <p:nvPr/>
        </p:nvSpPr>
        <p:spPr>
          <a:xfrm>
            <a:off x="5508104" y="2276872"/>
            <a:ext cx="3312368" cy="923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AU" dirty="0" smtClean="0"/>
              <a:t>Provides aggregates for entire ‘sub network’ of users the Agency has created</a:t>
            </a:r>
            <a:endParaRPr lang="en-AU" dirty="0"/>
          </a:p>
        </p:txBody>
      </p:sp>
      <p:cxnSp>
        <p:nvCxnSpPr>
          <p:cNvPr id="7" name="Rett pil 6"/>
          <p:cNvCxnSpPr>
            <a:stCxn id="5" idx="1"/>
          </p:cNvCxnSpPr>
          <p:nvPr/>
        </p:nvCxnSpPr>
        <p:spPr>
          <a:xfrm flipH="1">
            <a:off x="3491880" y="2738537"/>
            <a:ext cx="2016224" cy="42391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H="1" flipV="1">
            <a:off x="1763688" y="4437112"/>
            <a:ext cx="720080" cy="288032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H="1" flipV="1">
            <a:off x="1763688" y="5085184"/>
            <a:ext cx="720080" cy="2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H="1">
            <a:off x="1835696" y="5373216"/>
            <a:ext cx="648072" cy="432048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Agency User</a:t>
            </a:r>
            <a:endParaRPr lang="en-AU" dirty="0"/>
          </a:p>
        </p:txBody>
      </p:sp>
      <p:pic>
        <p:nvPicPr>
          <p:cNvPr id="4" name="Plassholder for innhold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6840125" cy="4866598"/>
          </a:xfrm>
        </p:spPr>
      </p:pic>
      <p:sp>
        <p:nvSpPr>
          <p:cNvPr id="6" name="TekstSylinder 5"/>
          <p:cNvSpPr txBox="1"/>
          <p:nvPr/>
        </p:nvSpPr>
        <p:spPr>
          <a:xfrm>
            <a:off x="3779912" y="4149080"/>
            <a:ext cx="5184576" cy="16004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AU" sz="1400" dirty="0" smtClean="0"/>
              <a:t>Agency User can invite additional users to assist in direct sales management (full folder access), or invite their clients (restricted folder access) as: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400" dirty="0" smtClean="0"/>
              <a:t>Report  views only (Advertiser Analyst)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400" dirty="0" smtClean="0"/>
              <a:t>Read only Campaign view : (Full service)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400" dirty="0" smtClean="0"/>
              <a:t>Restricted Campaign Management (Self Service Advertiser)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400" dirty="0" smtClean="0"/>
              <a:t>Campaign Management : (Account Manager)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4139952" y="2276872"/>
            <a:ext cx="3312368" cy="923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AU" dirty="0" smtClean="0"/>
              <a:t>Agency can advertise and do direct sales on behalf of advertisers.</a:t>
            </a:r>
            <a:endParaRPr lang="en-AU" dirty="0"/>
          </a:p>
        </p:txBody>
      </p:sp>
      <p:cxnSp>
        <p:nvCxnSpPr>
          <p:cNvPr id="7" name="Rett pil 6"/>
          <p:cNvCxnSpPr/>
          <p:nvPr/>
        </p:nvCxnSpPr>
        <p:spPr>
          <a:xfrm flipH="1" flipV="1">
            <a:off x="2483768" y="2132856"/>
            <a:ext cx="1656184" cy="216026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 flipH="1">
            <a:off x="2339752" y="3140968"/>
            <a:ext cx="1800200" cy="648072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399</Words>
  <Application>Microsoft Office PowerPoint</Application>
  <PresentationFormat>Skjermfremvisning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Office-tema</vt:lpstr>
      <vt:lpstr>Creating an Agency</vt:lpstr>
      <vt:lpstr>Create new User</vt:lpstr>
      <vt:lpstr>Creating a new Agency</vt:lpstr>
      <vt:lpstr>Creating a new Agency</vt:lpstr>
      <vt:lpstr>New Agency User</vt:lpstr>
      <vt:lpstr>New Agency User can create Customers / Clients</vt:lpstr>
      <vt:lpstr>New Agency User</vt:lpstr>
      <vt:lpstr>New Agency User</vt:lpstr>
      <vt:lpstr>New Agency User</vt:lpstr>
      <vt:lpstr>Further Notes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Simon</dc:creator>
  <cp:lastModifiedBy>Simon</cp:lastModifiedBy>
  <cp:revision>23</cp:revision>
  <dcterms:created xsi:type="dcterms:W3CDTF">2012-04-19T22:44:54Z</dcterms:created>
  <dcterms:modified xsi:type="dcterms:W3CDTF">2012-08-29T03:01:26Z</dcterms:modified>
</cp:coreProperties>
</file>